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5" r:id="rId5"/>
    <p:sldId id="260" r:id="rId6"/>
    <p:sldId id="266" r:id="rId7"/>
    <p:sldId id="263" r:id="rId8"/>
    <p:sldId id="261"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7" autoAdjust="0"/>
    <p:restoredTop sz="94660"/>
  </p:normalViewPr>
  <p:slideViewPr>
    <p:cSldViewPr snapToGrid="0">
      <p:cViewPr varScale="1">
        <p:scale>
          <a:sx n="92" d="100"/>
          <a:sy n="92" d="100"/>
        </p:scale>
        <p:origin x="4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90ED5-7481-4393-A035-88405970D457}" type="datetimeFigureOut">
              <a:rPr lang="en-US" smtClean="0"/>
              <a:t>5/6/2018</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A1B53-2CD8-4617-8F84-7B8251D8EA9E}" type="slidenum">
              <a:rPr lang="en-US" smtClean="0"/>
              <a:t>‹Nr.›</a:t>
            </a:fld>
            <a:endParaRPr lang="en-US"/>
          </a:p>
        </p:txBody>
      </p:sp>
    </p:spTree>
    <p:extLst>
      <p:ext uri="{BB962C8B-B14F-4D97-AF65-F5344CB8AC3E}">
        <p14:creationId xmlns:p14="http://schemas.microsoft.com/office/powerpoint/2010/main" val="417193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1</a:t>
            </a:fld>
            <a:endParaRPr lang="en-US"/>
          </a:p>
        </p:txBody>
      </p:sp>
    </p:spTree>
    <p:extLst>
      <p:ext uri="{BB962C8B-B14F-4D97-AF65-F5344CB8AC3E}">
        <p14:creationId xmlns:p14="http://schemas.microsoft.com/office/powerpoint/2010/main" val="315430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2</a:t>
            </a:fld>
            <a:endParaRPr lang="en-US"/>
          </a:p>
        </p:txBody>
      </p:sp>
    </p:spTree>
    <p:extLst>
      <p:ext uri="{BB962C8B-B14F-4D97-AF65-F5344CB8AC3E}">
        <p14:creationId xmlns:p14="http://schemas.microsoft.com/office/powerpoint/2010/main" val="280266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3</a:t>
            </a:fld>
            <a:endParaRPr lang="en-US"/>
          </a:p>
        </p:txBody>
      </p:sp>
    </p:spTree>
    <p:extLst>
      <p:ext uri="{BB962C8B-B14F-4D97-AF65-F5344CB8AC3E}">
        <p14:creationId xmlns:p14="http://schemas.microsoft.com/office/powerpoint/2010/main" val="269716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4</a:t>
            </a:fld>
            <a:endParaRPr lang="en-US"/>
          </a:p>
        </p:txBody>
      </p:sp>
    </p:spTree>
    <p:extLst>
      <p:ext uri="{BB962C8B-B14F-4D97-AF65-F5344CB8AC3E}">
        <p14:creationId xmlns:p14="http://schemas.microsoft.com/office/powerpoint/2010/main" val="91495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5</a:t>
            </a:fld>
            <a:endParaRPr lang="en-US"/>
          </a:p>
        </p:txBody>
      </p:sp>
    </p:spTree>
    <p:extLst>
      <p:ext uri="{BB962C8B-B14F-4D97-AF65-F5344CB8AC3E}">
        <p14:creationId xmlns:p14="http://schemas.microsoft.com/office/powerpoint/2010/main" val="262416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6</a:t>
            </a:fld>
            <a:endParaRPr lang="en-US"/>
          </a:p>
        </p:txBody>
      </p:sp>
    </p:spTree>
    <p:extLst>
      <p:ext uri="{BB962C8B-B14F-4D97-AF65-F5344CB8AC3E}">
        <p14:creationId xmlns:p14="http://schemas.microsoft.com/office/powerpoint/2010/main" val="397505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7</a:t>
            </a:fld>
            <a:endParaRPr lang="en-US"/>
          </a:p>
        </p:txBody>
      </p:sp>
    </p:spTree>
    <p:extLst>
      <p:ext uri="{BB962C8B-B14F-4D97-AF65-F5344CB8AC3E}">
        <p14:creationId xmlns:p14="http://schemas.microsoft.com/office/powerpoint/2010/main" val="33652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8</a:t>
            </a:fld>
            <a:endParaRPr lang="en-US"/>
          </a:p>
        </p:txBody>
      </p:sp>
    </p:spTree>
    <p:extLst>
      <p:ext uri="{BB962C8B-B14F-4D97-AF65-F5344CB8AC3E}">
        <p14:creationId xmlns:p14="http://schemas.microsoft.com/office/powerpoint/2010/main" val="4202493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00A1B53-2CD8-4617-8F84-7B8251D8EA9E}" type="slidenum">
              <a:rPr lang="en-US" smtClean="0"/>
              <a:t>9</a:t>
            </a:fld>
            <a:endParaRPr lang="en-US"/>
          </a:p>
        </p:txBody>
      </p:sp>
    </p:spTree>
    <p:extLst>
      <p:ext uri="{BB962C8B-B14F-4D97-AF65-F5344CB8AC3E}">
        <p14:creationId xmlns:p14="http://schemas.microsoft.com/office/powerpoint/2010/main" val="23977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4" name="Datumsplatzhalter 3"/>
          <p:cNvSpPr>
            <a:spLocks noGrp="1"/>
          </p:cNvSpPr>
          <p:nvPr>
            <p:ph type="dt" sz="half" idx="10"/>
          </p:nvPr>
        </p:nvSpPr>
        <p:spPr/>
        <p:txBody>
          <a:bodyPr/>
          <a:lstStyle/>
          <a:p>
            <a:fld id="{EB8AADA2-AB25-495E-9302-0F05C0C6A719}" type="datetimeFigureOut">
              <a:rPr lang="en-US" smtClean="0"/>
              <a:t>5/6/2018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0CAA503-A6FB-4CED-8023-C99A01E2B68A}" type="slidenum">
              <a:rPr lang="en-US" smtClean="0"/>
              <a:t>‹Nr.›</a:t>
            </a:fld>
            <a:endParaRPr lang="en-US"/>
          </a:p>
        </p:txBody>
      </p:sp>
    </p:spTree>
    <p:extLst>
      <p:ext uri="{BB962C8B-B14F-4D97-AF65-F5344CB8AC3E}">
        <p14:creationId xmlns:p14="http://schemas.microsoft.com/office/powerpoint/2010/main" val="84031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EB8AADA2-AB25-495E-9302-0F05C0C6A719}" type="datetimeFigureOut">
              <a:rPr lang="en-US" smtClean="0"/>
              <a:t>5/6/2018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0CAA503-A6FB-4CED-8023-C99A01E2B68A}" type="slidenum">
              <a:rPr lang="en-US" smtClean="0"/>
              <a:t>‹Nr.›</a:t>
            </a:fld>
            <a:endParaRPr lang="en-US"/>
          </a:p>
        </p:txBody>
      </p:sp>
    </p:spTree>
    <p:extLst>
      <p:ext uri="{BB962C8B-B14F-4D97-AF65-F5344CB8AC3E}">
        <p14:creationId xmlns:p14="http://schemas.microsoft.com/office/powerpoint/2010/main" val="7369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EB8AADA2-AB25-495E-9302-0F05C0C6A719}" type="datetimeFigureOut">
              <a:rPr lang="en-US" smtClean="0"/>
              <a:t>5/6/2018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0CAA503-A6FB-4CED-8023-C99A01E2B68A}" type="slidenum">
              <a:rPr lang="en-US" smtClean="0"/>
              <a:t>‹Nr.›</a:t>
            </a:fld>
            <a:endParaRPr lang="en-US"/>
          </a:p>
        </p:txBody>
      </p:sp>
    </p:spTree>
    <p:extLst>
      <p:ext uri="{BB962C8B-B14F-4D97-AF65-F5344CB8AC3E}">
        <p14:creationId xmlns:p14="http://schemas.microsoft.com/office/powerpoint/2010/main" val="289945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EB8AADA2-AB25-495E-9302-0F05C0C6A719}" type="datetimeFigureOut">
              <a:rPr lang="en-US" smtClean="0"/>
              <a:t>5/6/2018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0CAA503-A6FB-4CED-8023-C99A01E2B68A}" type="slidenum">
              <a:rPr lang="en-US" smtClean="0"/>
              <a:t>‹Nr.›</a:t>
            </a:fld>
            <a:endParaRPr lang="en-US"/>
          </a:p>
        </p:txBody>
      </p:sp>
    </p:spTree>
    <p:extLst>
      <p:ext uri="{BB962C8B-B14F-4D97-AF65-F5344CB8AC3E}">
        <p14:creationId xmlns:p14="http://schemas.microsoft.com/office/powerpoint/2010/main" val="189492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B8AADA2-AB25-495E-9302-0F05C0C6A719}" type="datetimeFigureOut">
              <a:rPr lang="en-US" smtClean="0"/>
              <a:t>5/6/2018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D0CAA503-A6FB-4CED-8023-C99A01E2B68A}" type="slidenum">
              <a:rPr lang="en-US" smtClean="0"/>
              <a:t>‹Nr.›</a:t>
            </a:fld>
            <a:endParaRPr lang="en-US"/>
          </a:p>
        </p:txBody>
      </p:sp>
    </p:spTree>
    <p:extLst>
      <p:ext uri="{BB962C8B-B14F-4D97-AF65-F5344CB8AC3E}">
        <p14:creationId xmlns:p14="http://schemas.microsoft.com/office/powerpoint/2010/main" val="93392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p>
            <a:fld id="{EB8AADA2-AB25-495E-9302-0F05C0C6A719}" type="datetimeFigureOut">
              <a:rPr lang="en-US" smtClean="0"/>
              <a:t>5/6/2018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D0CAA503-A6FB-4CED-8023-C99A01E2B68A}" type="slidenum">
              <a:rPr lang="en-US" smtClean="0"/>
              <a:t>‹Nr.›</a:t>
            </a:fld>
            <a:endParaRPr lang="en-US"/>
          </a:p>
        </p:txBody>
      </p:sp>
    </p:spTree>
    <p:extLst>
      <p:ext uri="{BB962C8B-B14F-4D97-AF65-F5344CB8AC3E}">
        <p14:creationId xmlns:p14="http://schemas.microsoft.com/office/powerpoint/2010/main" val="36131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en-US"/>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p>
            <a:fld id="{EB8AADA2-AB25-495E-9302-0F05C0C6A719}" type="datetimeFigureOut">
              <a:rPr lang="en-US" smtClean="0"/>
              <a:t>5/6/2018</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D0CAA503-A6FB-4CED-8023-C99A01E2B68A}" type="slidenum">
              <a:rPr lang="en-US" smtClean="0"/>
              <a:t>‹Nr.›</a:t>
            </a:fld>
            <a:endParaRPr lang="en-US"/>
          </a:p>
        </p:txBody>
      </p:sp>
    </p:spTree>
    <p:extLst>
      <p:ext uri="{BB962C8B-B14F-4D97-AF65-F5344CB8AC3E}">
        <p14:creationId xmlns:p14="http://schemas.microsoft.com/office/powerpoint/2010/main" val="178755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p>
            <a:fld id="{EB8AADA2-AB25-495E-9302-0F05C0C6A719}" type="datetimeFigureOut">
              <a:rPr lang="en-US" smtClean="0"/>
              <a:t>5/6/2018</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D0CAA503-A6FB-4CED-8023-C99A01E2B68A}" type="slidenum">
              <a:rPr lang="en-US" smtClean="0"/>
              <a:t>‹Nr.›</a:t>
            </a:fld>
            <a:endParaRPr lang="en-US"/>
          </a:p>
        </p:txBody>
      </p:sp>
    </p:spTree>
    <p:extLst>
      <p:ext uri="{BB962C8B-B14F-4D97-AF65-F5344CB8AC3E}">
        <p14:creationId xmlns:p14="http://schemas.microsoft.com/office/powerpoint/2010/main" val="401922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B8AADA2-AB25-495E-9302-0F05C0C6A719}" type="datetimeFigureOut">
              <a:rPr lang="en-US" smtClean="0"/>
              <a:t>5/6/2018</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D0CAA503-A6FB-4CED-8023-C99A01E2B68A}" type="slidenum">
              <a:rPr lang="en-US" smtClean="0"/>
              <a:t>‹Nr.›</a:t>
            </a:fld>
            <a:endParaRPr lang="en-US"/>
          </a:p>
        </p:txBody>
      </p:sp>
    </p:spTree>
    <p:extLst>
      <p:ext uri="{BB962C8B-B14F-4D97-AF65-F5344CB8AC3E}">
        <p14:creationId xmlns:p14="http://schemas.microsoft.com/office/powerpoint/2010/main" val="292344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EB8AADA2-AB25-495E-9302-0F05C0C6A719}" type="datetimeFigureOut">
              <a:rPr lang="en-US" smtClean="0"/>
              <a:t>5/6/2018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D0CAA503-A6FB-4CED-8023-C99A01E2B68A}" type="slidenum">
              <a:rPr lang="en-US" smtClean="0"/>
              <a:t>‹Nr.›</a:t>
            </a:fld>
            <a:endParaRPr lang="en-US"/>
          </a:p>
        </p:txBody>
      </p:sp>
    </p:spTree>
    <p:extLst>
      <p:ext uri="{BB962C8B-B14F-4D97-AF65-F5344CB8AC3E}">
        <p14:creationId xmlns:p14="http://schemas.microsoft.com/office/powerpoint/2010/main" val="35618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EB8AADA2-AB25-495E-9302-0F05C0C6A719}" type="datetimeFigureOut">
              <a:rPr lang="en-US" smtClean="0"/>
              <a:t>5/6/2018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D0CAA503-A6FB-4CED-8023-C99A01E2B68A}" type="slidenum">
              <a:rPr lang="en-US" smtClean="0"/>
              <a:t>‹Nr.›</a:t>
            </a:fld>
            <a:endParaRPr lang="en-US"/>
          </a:p>
        </p:txBody>
      </p:sp>
    </p:spTree>
    <p:extLst>
      <p:ext uri="{BB962C8B-B14F-4D97-AF65-F5344CB8AC3E}">
        <p14:creationId xmlns:p14="http://schemas.microsoft.com/office/powerpoint/2010/main" val="344240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AADA2-AB25-495E-9302-0F05C0C6A719}" type="datetimeFigureOut">
              <a:rPr lang="en-US" smtClean="0"/>
              <a:t>5/6/2018</a:t>
            </a:fld>
            <a:endParaRPr lang="en-US"/>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AA503-A6FB-4CED-8023-C99A01E2B68A}" type="slidenum">
              <a:rPr lang="en-US" smtClean="0"/>
              <a:t>‹Nr.›</a:t>
            </a:fld>
            <a:endParaRPr lang="en-US"/>
          </a:p>
        </p:txBody>
      </p:sp>
    </p:spTree>
    <p:extLst>
      <p:ext uri="{BB962C8B-B14F-4D97-AF65-F5344CB8AC3E}">
        <p14:creationId xmlns:p14="http://schemas.microsoft.com/office/powerpoint/2010/main" val="4087209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743242" y="102387"/>
            <a:ext cx="6127666" cy="819150"/>
          </a:xfrm>
        </p:spPr>
        <p:txBody>
          <a:bodyPr>
            <a:normAutofit/>
          </a:bodyPr>
          <a:lstStyle/>
          <a:p>
            <a:r>
              <a:rPr lang="en-US" sz="3200" b="1" dirty="0"/>
              <a:t>Residual Stress in Materials</a:t>
            </a:r>
          </a:p>
        </p:txBody>
      </p:sp>
      <p:sp>
        <p:nvSpPr>
          <p:cNvPr id="5" name="Inhaltsplatzhalter 4"/>
          <p:cNvSpPr>
            <a:spLocks noGrp="1"/>
          </p:cNvSpPr>
          <p:nvPr>
            <p:ph idx="1"/>
          </p:nvPr>
        </p:nvSpPr>
        <p:spPr>
          <a:xfrm>
            <a:off x="973777" y="1270660"/>
            <a:ext cx="10380024" cy="5094513"/>
          </a:xfrm>
        </p:spPr>
        <p:txBody>
          <a:bodyPr>
            <a:normAutofit/>
          </a:bodyPr>
          <a:lstStyle/>
          <a:p>
            <a:pPr marL="0" indent="0">
              <a:buNone/>
            </a:pPr>
            <a:r>
              <a:rPr lang="en-US" sz="2200" dirty="0"/>
              <a:t>Residual stress is the internal stress distribution locked into a material through the manufacturing process, post treatment or by cyclic loading.</a:t>
            </a:r>
          </a:p>
          <a:p>
            <a:pPr marL="0" indent="0">
              <a:buNone/>
            </a:pPr>
            <a:endParaRPr lang="en-US" sz="2200" dirty="0"/>
          </a:p>
          <a:p>
            <a:pPr marL="0" indent="0">
              <a:buNone/>
            </a:pPr>
            <a:r>
              <a:rPr lang="en-US" sz="2200" b="1" dirty="0"/>
              <a:t>Residual stress effects:</a:t>
            </a:r>
          </a:p>
          <a:p>
            <a:pPr marL="0" indent="0">
              <a:buNone/>
            </a:pPr>
            <a:r>
              <a:rPr lang="en-US" sz="2200" dirty="0"/>
              <a:t>• Low cycle and high cycle fatigue performance</a:t>
            </a:r>
          </a:p>
          <a:p>
            <a:pPr marL="0" indent="0">
              <a:buNone/>
            </a:pPr>
            <a:r>
              <a:rPr lang="en-US" sz="2200" dirty="0"/>
              <a:t>• Distortion</a:t>
            </a:r>
          </a:p>
          <a:p>
            <a:pPr marL="0" indent="0">
              <a:buNone/>
            </a:pPr>
            <a:r>
              <a:rPr lang="en-US" sz="2200" dirty="0"/>
              <a:t>• Peen forming (controlled distortion)</a:t>
            </a:r>
          </a:p>
          <a:p>
            <a:pPr marL="0" indent="0">
              <a:buNone/>
            </a:pPr>
            <a:r>
              <a:rPr lang="en-US" sz="2200" dirty="0"/>
              <a:t>• Fretting</a:t>
            </a:r>
          </a:p>
          <a:p>
            <a:pPr marL="0" indent="0">
              <a:buNone/>
            </a:pPr>
            <a:r>
              <a:rPr lang="en-US" sz="2200" dirty="0"/>
              <a:t>• Stress corrosion cracking (SCC) and hydrogen initiated cracking (HIC)</a:t>
            </a:r>
          </a:p>
          <a:p>
            <a:pPr marL="0" indent="0">
              <a:buNone/>
            </a:pPr>
            <a:r>
              <a:rPr lang="en-US" sz="2200" dirty="0"/>
              <a:t>• Crack initiation and propagation. (Damage tolerance)</a:t>
            </a:r>
          </a:p>
          <a:p>
            <a:pPr marL="0" indent="0">
              <a:buNone/>
            </a:pPr>
            <a:endParaRPr lang="en-US" dirty="0"/>
          </a:p>
        </p:txBody>
      </p:sp>
      <p:sp>
        <p:nvSpPr>
          <p:cNvPr id="7" name="Foliennummernplatzhalter 6"/>
          <p:cNvSpPr>
            <a:spLocks noGrp="1"/>
          </p:cNvSpPr>
          <p:nvPr>
            <p:ph type="sldNum" sz="quarter" idx="12"/>
          </p:nvPr>
        </p:nvSpPr>
        <p:spPr/>
        <p:txBody>
          <a:bodyPr/>
          <a:lstStyle/>
          <a:p>
            <a:fld id="{D0CAA503-A6FB-4CED-8023-C99A01E2B68A}" type="slidenum">
              <a:rPr lang="en-US" b="1" smtClean="0"/>
              <a:t>1</a:t>
            </a:fld>
            <a:endParaRPr lang="en-US" b="1"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776" y="154626"/>
            <a:ext cx="1144737" cy="766911"/>
          </a:xfrm>
          <a:prstGeom prst="rect">
            <a:avLst/>
          </a:prstGeom>
        </p:spPr>
      </p:pic>
    </p:spTree>
    <p:extLst>
      <p:ext uri="{BB962C8B-B14F-4D97-AF65-F5344CB8AC3E}">
        <p14:creationId xmlns:p14="http://schemas.microsoft.com/office/powerpoint/2010/main" val="3326679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24411" y="142059"/>
            <a:ext cx="6329548" cy="819150"/>
          </a:xfrm>
        </p:spPr>
        <p:txBody>
          <a:bodyPr>
            <a:normAutofit fontScale="90000"/>
          </a:bodyPr>
          <a:lstStyle/>
          <a:p>
            <a:r>
              <a:rPr lang="en-US" sz="3600" b="1" dirty="0"/>
              <a:t>What happened with residual stress?</a:t>
            </a:r>
          </a:p>
        </p:txBody>
      </p:sp>
      <p:pic>
        <p:nvPicPr>
          <p:cNvPr id="2" name="Inhaltsplatzhalter 1"/>
          <p:cNvPicPr>
            <a:picLocks noGrp="1" noChangeAspect="1"/>
          </p:cNvPicPr>
          <p:nvPr>
            <p:ph idx="1"/>
          </p:nvPr>
        </p:nvPicPr>
        <p:blipFill>
          <a:blip r:embed="rId3"/>
          <a:stretch>
            <a:fillRect/>
          </a:stretch>
        </p:blipFill>
        <p:spPr>
          <a:xfrm>
            <a:off x="973776" y="1080167"/>
            <a:ext cx="3450635" cy="2475191"/>
          </a:xfrm>
          <a:prstGeom prst="rect">
            <a:avLst/>
          </a:prstGeom>
        </p:spPr>
      </p:pic>
      <p:sp>
        <p:nvSpPr>
          <p:cNvPr id="7" name="Foliennummernplatzhalter 6"/>
          <p:cNvSpPr>
            <a:spLocks noGrp="1"/>
          </p:cNvSpPr>
          <p:nvPr>
            <p:ph type="sldNum" sz="quarter" idx="12"/>
          </p:nvPr>
        </p:nvSpPr>
        <p:spPr/>
        <p:txBody>
          <a:bodyPr/>
          <a:lstStyle/>
          <a:p>
            <a:fld id="{D0CAA503-A6FB-4CED-8023-C99A01E2B68A}" type="slidenum">
              <a:rPr lang="en-US" b="1" smtClean="0"/>
              <a:t>2</a:t>
            </a:fld>
            <a:endParaRPr lang="en-US" b="1" dirty="0"/>
          </a:p>
        </p:txBody>
      </p:sp>
      <p:sp>
        <p:nvSpPr>
          <p:cNvPr id="3" name="Textfeld 2"/>
          <p:cNvSpPr txBox="1"/>
          <p:nvPr/>
        </p:nvSpPr>
        <p:spPr>
          <a:xfrm>
            <a:off x="5079051" y="1423979"/>
            <a:ext cx="4975761" cy="1446550"/>
          </a:xfrm>
          <a:prstGeom prst="rect">
            <a:avLst/>
          </a:prstGeom>
          <a:noFill/>
        </p:spPr>
        <p:txBody>
          <a:bodyPr wrap="square" rtlCol="0">
            <a:spAutoFit/>
          </a:bodyPr>
          <a:lstStyle/>
          <a:p>
            <a:r>
              <a:rPr lang="en-US" sz="2200" dirty="0"/>
              <a:t>The collapsed Silver Bridge, as seen from the Ohio side, the failure was exacerbated by a high level of residual stress in the </a:t>
            </a:r>
            <a:r>
              <a:rPr lang="en-US" sz="2200" dirty="0" err="1"/>
              <a:t>eyebar</a:t>
            </a:r>
            <a:r>
              <a:rPr lang="en-US" sz="2200" dirty="0"/>
              <a:t>.</a:t>
            </a:r>
          </a:p>
        </p:txBody>
      </p:sp>
      <p:pic>
        <p:nvPicPr>
          <p:cNvPr id="9" name="Grafik 8"/>
          <p:cNvPicPr>
            <a:picLocks noChangeAspect="1"/>
          </p:cNvPicPr>
          <p:nvPr/>
        </p:nvPicPr>
        <p:blipFill>
          <a:blip r:embed="rId4"/>
          <a:stretch>
            <a:fillRect/>
          </a:stretch>
        </p:blipFill>
        <p:spPr>
          <a:xfrm>
            <a:off x="907362" y="3661749"/>
            <a:ext cx="4238101" cy="2255974"/>
          </a:xfrm>
          <a:prstGeom prst="rect">
            <a:avLst/>
          </a:prstGeom>
        </p:spPr>
      </p:pic>
      <p:pic>
        <p:nvPicPr>
          <p:cNvPr id="10" name="Grafik 9"/>
          <p:cNvPicPr>
            <a:picLocks noChangeAspect="1"/>
          </p:cNvPicPr>
          <p:nvPr/>
        </p:nvPicPr>
        <p:blipFill>
          <a:blip r:embed="rId5"/>
          <a:stretch>
            <a:fillRect/>
          </a:stretch>
        </p:blipFill>
        <p:spPr>
          <a:xfrm>
            <a:off x="6335199" y="3661749"/>
            <a:ext cx="4550801" cy="2857479"/>
          </a:xfrm>
          <a:prstGeom prst="rect">
            <a:avLst/>
          </a:prstGeom>
        </p:spPr>
      </p:pic>
      <p:sp>
        <p:nvSpPr>
          <p:cNvPr id="11" name="Textfeld 10"/>
          <p:cNvSpPr txBox="1"/>
          <p:nvPr/>
        </p:nvSpPr>
        <p:spPr>
          <a:xfrm>
            <a:off x="3355519" y="6125517"/>
            <a:ext cx="3106809" cy="461665"/>
          </a:xfrm>
          <a:prstGeom prst="rect">
            <a:avLst/>
          </a:prstGeom>
          <a:noFill/>
        </p:spPr>
        <p:txBody>
          <a:bodyPr wrap="square" rtlCol="0">
            <a:spAutoFit/>
          </a:bodyPr>
          <a:lstStyle/>
          <a:p>
            <a:r>
              <a:rPr lang="en-US" sz="2400" dirty="0"/>
              <a:t>Resulting Metal Cracks</a:t>
            </a:r>
          </a:p>
        </p:txBody>
      </p:sp>
      <p:pic>
        <p:nvPicPr>
          <p:cNvPr id="5" name="Grafik 4"/>
          <p:cNvPicPr>
            <a:picLocks noChangeAspect="1"/>
          </p:cNvPicPr>
          <p:nvPr/>
        </p:nvPicPr>
        <p:blipFill>
          <a:blip r:embed="rId6"/>
          <a:stretch>
            <a:fillRect/>
          </a:stretch>
        </p:blipFill>
        <p:spPr>
          <a:xfrm>
            <a:off x="973776" y="234620"/>
            <a:ext cx="1146147" cy="768163"/>
          </a:xfrm>
          <a:prstGeom prst="rect">
            <a:avLst/>
          </a:prstGeom>
        </p:spPr>
      </p:pic>
    </p:spTree>
    <p:extLst>
      <p:ext uri="{BB962C8B-B14F-4D97-AF65-F5344CB8AC3E}">
        <p14:creationId xmlns:p14="http://schemas.microsoft.com/office/powerpoint/2010/main" val="60194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691245" y="303068"/>
            <a:ext cx="8375073" cy="819150"/>
          </a:xfrm>
        </p:spPr>
        <p:txBody>
          <a:bodyPr>
            <a:normAutofit fontScale="90000"/>
          </a:bodyPr>
          <a:lstStyle/>
          <a:p>
            <a:r>
              <a:rPr lang="en-US" sz="3600" b="1" dirty="0"/>
              <a:t>Residual Stress release through </a:t>
            </a:r>
            <a:r>
              <a:rPr lang="en-US" sz="3600" b="1" dirty="0" smtClean="0"/>
              <a:t>Ultrasonic Peening</a:t>
            </a:r>
            <a:endParaRPr lang="en-US" sz="3600" b="1" dirty="0"/>
          </a:p>
        </p:txBody>
      </p:sp>
      <p:sp>
        <p:nvSpPr>
          <p:cNvPr id="5" name="Inhaltsplatzhalter 4"/>
          <p:cNvSpPr>
            <a:spLocks noGrp="1"/>
          </p:cNvSpPr>
          <p:nvPr>
            <p:ph idx="1"/>
          </p:nvPr>
        </p:nvSpPr>
        <p:spPr>
          <a:xfrm>
            <a:off x="973777" y="1270660"/>
            <a:ext cx="10380024" cy="5094513"/>
          </a:xfrm>
        </p:spPr>
        <p:txBody>
          <a:bodyPr>
            <a:normAutofit/>
          </a:bodyPr>
          <a:lstStyle/>
          <a:p>
            <a:pPr marL="0" indent="0">
              <a:buNone/>
            </a:pPr>
            <a:r>
              <a:rPr lang="en-US" sz="2200" dirty="0"/>
              <a:t>Peening a surface spreads it plastically, causing changes in the mechanical properties of the surface. Peening is often called for in aircraft repairs to relieve tensile stresses built up in the grinding process and replace them with beneficial compressive stresses to avoid the propagation of micro-cracks from a surface. </a:t>
            </a:r>
          </a:p>
          <a:p>
            <a:pPr marL="0" indent="0">
              <a:buNone/>
            </a:pPr>
            <a:endParaRPr lang="de-CH" sz="1400" dirty="0"/>
          </a:p>
          <a:p>
            <a:pPr marL="0" indent="0">
              <a:buNone/>
            </a:pPr>
            <a:endParaRPr lang="en-US" sz="1400" dirty="0"/>
          </a:p>
          <a:p>
            <a:pPr marL="0" indent="0">
              <a:buNone/>
            </a:pPr>
            <a:r>
              <a:rPr lang="en-US" sz="2200" b="1" dirty="0"/>
              <a:t>Advantage of </a:t>
            </a:r>
            <a:r>
              <a:rPr lang="en-US" sz="2200" b="1" dirty="0" smtClean="0"/>
              <a:t>Ultrasonic Peening</a:t>
            </a:r>
            <a:r>
              <a:rPr lang="en-US" sz="2200" b="1" dirty="0"/>
              <a:t>:</a:t>
            </a:r>
          </a:p>
        </p:txBody>
      </p:sp>
      <p:sp>
        <p:nvSpPr>
          <p:cNvPr id="7" name="Foliennummernplatzhalter 6"/>
          <p:cNvSpPr>
            <a:spLocks noGrp="1"/>
          </p:cNvSpPr>
          <p:nvPr>
            <p:ph type="sldNum" sz="quarter" idx="12"/>
          </p:nvPr>
        </p:nvSpPr>
        <p:spPr/>
        <p:txBody>
          <a:bodyPr/>
          <a:lstStyle/>
          <a:p>
            <a:fld id="{D0CAA503-A6FB-4CED-8023-C99A01E2B68A}" type="slidenum">
              <a:rPr lang="en-US" b="1" smtClean="0"/>
              <a:t>3</a:t>
            </a:fld>
            <a:endParaRPr lang="en-US" b="1" dirty="0"/>
          </a:p>
        </p:txBody>
      </p:sp>
      <p:sp>
        <p:nvSpPr>
          <p:cNvPr id="2" name="Textfeld 1"/>
          <p:cNvSpPr txBox="1"/>
          <p:nvPr/>
        </p:nvSpPr>
        <p:spPr>
          <a:xfrm>
            <a:off x="1010391" y="3605867"/>
            <a:ext cx="4678880" cy="2578976"/>
          </a:xfrm>
          <a:prstGeom prst="rect">
            <a:avLst/>
          </a:prstGeom>
          <a:noFill/>
        </p:spPr>
        <p:txBody>
          <a:bodyPr wrap="square" rtlCol="0">
            <a:spAutoFit/>
          </a:bodyPr>
          <a:lstStyle/>
          <a:p>
            <a:pPr>
              <a:lnSpc>
                <a:spcPct val="150000"/>
              </a:lnSpc>
            </a:pPr>
            <a:r>
              <a:rPr lang="en-US" sz="2200" dirty="0"/>
              <a:t>- No expensive transport costs</a:t>
            </a:r>
          </a:p>
          <a:p>
            <a:pPr>
              <a:lnSpc>
                <a:spcPct val="150000"/>
              </a:lnSpc>
            </a:pPr>
            <a:r>
              <a:rPr lang="en-US" sz="2200" dirty="0"/>
              <a:t>- Workpieces remain in your house</a:t>
            </a:r>
          </a:p>
          <a:p>
            <a:pPr>
              <a:lnSpc>
                <a:spcPct val="150000"/>
              </a:lnSpc>
            </a:pPr>
            <a:r>
              <a:rPr lang="en-US" sz="2200" dirty="0"/>
              <a:t>- Easy to use</a:t>
            </a:r>
          </a:p>
          <a:p>
            <a:pPr>
              <a:lnSpc>
                <a:spcPct val="150000"/>
              </a:lnSpc>
            </a:pPr>
            <a:r>
              <a:rPr lang="en-US" sz="2200" dirty="0"/>
              <a:t>- Flexible dates</a:t>
            </a:r>
          </a:p>
          <a:p>
            <a:pPr>
              <a:lnSpc>
                <a:spcPct val="150000"/>
              </a:lnSpc>
            </a:pPr>
            <a:r>
              <a:rPr lang="en-US" sz="2200" dirty="0"/>
              <a:t>- Environmentally friendly</a:t>
            </a:r>
          </a:p>
        </p:txBody>
      </p:sp>
      <p:sp>
        <p:nvSpPr>
          <p:cNvPr id="8" name="Textfeld 7"/>
          <p:cNvSpPr txBox="1"/>
          <p:nvPr/>
        </p:nvSpPr>
        <p:spPr>
          <a:xfrm>
            <a:off x="5725885" y="3605867"/>
            <a:ext cx="5911934" cy="2123658"/>
          </a:xfrm>
          <a:prstGeom prst="rect">
            <a:avLst/>
          </a:prstGeom>
          <a:noFill/>
        </p:spPr>
        <p:txBody>
          <a:bodyPr wrap="square" rtlCol="0">
            <a:spAutoFit/>
          </a:bodyPr>
          <a:lstStyle/>
          <a:p>
            <a:pPr>
              <a:lnSpc>
                <a:spcPct val="150000"/>
              </a:lnSpc>
            </a:pPr>
            <a:r>
              <a:rPr lang="en-US" sz="2200" dirty="0"/>
              <a:t>- Cost effective</a:t>
            </a:r>
          </a:p>
          <a:p>
            <a:pPr>
              <a:lnSpc>
                <a:spcPct val="150000"/>
              </a:lnSpc>
            </a:pPr>
            <a:r>
              <a:rPr lang="en-US" sz="2200" dirty="0"/>
              <a:t>- Simultaneous control of your </a:t>
            </a:r>
            <a:r>
              <a:rPr lang="en-US" sz="2200" dirty="0" smtClean="0"/>
              <a:t>work pieces</a:t>
            </a:r>
            <a:endParaRPr lang="en-US" sz="2200" dirty="0"/>
          </a:p>
          <a:p>
            <a:pPr>
              <a:lnSpc>
                <a:spcPct val="150000"/>
              </a:lnSpc>
            </a:pPr>
            <a:r>
              <a:rPr lang="en-US" sz="2200" dirty="0"/>
              <a:t>- A successful relaxation process in 30 minutes</a:t>
            </a:r>
          </a:p>
          <a:p>
            <a:pPr>
              <a:lnSpc>
                <a:spcPct val="150000"/>
              </a:lnSpc>
            </a:pPr>
            <a:r>
              <a:rPr lang="en-US" sz="2200" dirty="0"/>
              <a:t>  performed per workpiece</a:t>
            </a:r>
          </a:p>
        </p:txBody>
      </p:sp>
      <p:pic>
        <p:nvPicPr>
          <p:cNvPr id="3" name="Grafik 2"/>
          <p:cNvPicPr>
            <a:picLocks noChangeAspect="1"/>
          </p:cNvPicPr>
          <p:nvPr/>
        </p:nvPicPr>
        <p:blipFill>
          <a:blip r:embed="rId3"/>
          <a:stretch>
            <a:fillRect/>
          </a:stretch>
        </p:blipFill>
        <p:spPr>
          <a:xfrm>
            <a:off x="1010391" y="354055"/>
            <a:ext cx="1146147" cy="768163"/>
          </a:xfrm>
          <a:prstGeom prst="rect">
            <a:avLst/>
          </a:prstGeom>
        </p:spPr>
      </p:pic>
    </p:spTree>
    <p:extLst>
      <p:ext uri="{BB962C8B-B14F-4D97-AF65-F5344CB8AC3E}">
        <p14:creationId xmlns:p14="http://schemas.microsoft.com/office/powerpoint/2010/main" val="356306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654137" y="183633"/>
            <a:ext cx="4956463" cy="819150"/>
          </a:xfrm>
        </p:spPr>
        <p:txBody>
          <a:bodyPr>
            <a:noAutofit/>
          </a:bodyPr>
          <a:lstStyle/>
          <a:p>
            <a:r>
              <a:rPr lang="en-US" sz="2800" b="1" dirty="0"/>
              <a:t>RSRM </a:t>
            </a:r>
            <a:r>
              <a:rPr lang="en-US" sz="2800" b="1" dirty="0" err="1"/>
              <a:t>Ultrasonics</a:t>
            </a:r>
            <a:r>
              <a:rPr lang="en-US" sz="2800" b="1" dirty="0"/>
              <a:t> Technologies</a:t>
            </a:r>
            <a:endParaRPr lang="en-US" sz="2800" b="1" dirty="0"/>
          </a:p>
        </p:txBody>
      </p:sp>
      <p:sp>
        <p:nvSpPr>
          <p:cNvPr id="7" name="Foliennummernplatzhalter 6"/>
          <p:cNvSpPr>
            <a:spLocks noGrp="1"/>
          </p:cNvSpPr>
          <p:nvPr>
            <p:ph type="sldNum" sz="quarter" idx="12"/>
          </p:nvPr>
        </p:nvSpPr>
        <p:spPr/>
        <p:txBody>
          <a:bodyPr/>
          <a:lstStyle/>
          <a:p>
            <a:fld id="{D0CAA503-A6FB-4CED-8023-C99A01E2B68A}" type="slidenum">
              <a:rPr lang="en-US" b="1" smtClean="0"/>
              <a:t>4</a:t>
            </a:fld>
            <a:endParaRPr lang="en-US" b="1" dirty="0"/>
          </a:p>
        </p:txBody>
      </p:sp>
      <p:pic>
        <p:nvPicPr>
          <p:cNvPr id="5" name="Grafik 4"/>
          <p:cNvPicPr>
            <a:picLocks noChangeAspect="1"/>
          </p:cNvPicPr>
          <p:nvPr/>
        </p:nvPicPr>
        <p:blipFill>
          <a:blip r:embed="rId3"/>
          <a:stretch>
            <a:fillRect/>
          </a:stretch>
        </p:blipFill>
        <p:spPr>
          <a:xfrm>
            <a:off x="973776" y="234620"/>
            <a:ext cx="1146147" cy="768163"/>
          </a:xfrm>
          <a:prstGeom prst="rect">
            <a:avLst/>
          </a:prstGeom>
        </p:spPr>
      </p:pic>
      <p:sp>
        <p:nvSpPr>
          <p:cNvPr id="14" name="Textfeld 13"/>
          <p:cNvSpPr txBox="1"/>
          <p:nvPr/>
        </p:nvSpPr>
        <p:spPr>
          <a:xfrm>
            <a:off x="973775" y="1180732"/>
            <a:ext cx="10580915" cy="646331"/>
          </a:xfrm>
          <a:prstGeom prst="rect">
            <a:avLst/>
          </a:prstGeom>
          <a:noFill/>
        </p:spPr>
        <p:txBody>
          <a:bodyPr wrap="square" rtlCol="0">
            <a:spAutoFit/>
          </a:bodyPr>
          <a:lstStyle/>
          <a:p>
            <a:r>
              <a:rPr lang="en-US" dirty="0" smtClean="0"/>
              <a:t>Innovative </a:t>
            </a:r>
            <a:r>
              <a:rPr lang="en-US" dirty="0" err="1" smtClean="0"/>
              <a:t>multifrequency</a:t>
            </a:r>
            <a:r>
              <a:rPr lang="en-US" dirty="0" smtClean="0"/>
              <a:t>, multimode, modulated (MMM) technology has been successful developed uniquely by RSRM </a:t>
            </a:r>
            <a:r>
              <a:rPr lang="en-US" dirty="0" err="1" smtClean="0"/>
              <a:t>Ultrasonics</a:t>
            </a:r>
            <a:r>
              <a:rPr lang="en-US" dirty="0" smtClean="0"/>
              <a:t> to release residual stresses in any irregular metal parts and many other applications</a:t>
            </a:r>
            <a:endParaRPr lang="en-US" dirty="0"/>
          </a:p>
        </p:txBody>
      </p:sp>
      <p:pic>
        <p:nvPicPr>
          <p:cNvPr id="16" name="Inhaltsplatzhalter 15"/>
          <p:cNvPicPr>
            <a:picLocks noGrp="1" noChangeAspect="1"/>
          </p:cNvPicPr>
          <p:nvPr>
            <p:ph idx="1"/>
          </p:nvPr>
        </p:nvPicPr>
        <p:blipFill>
          <a:blip r:embed="rId4"/>
          <a:stretch>
            <a:fillRect/>
          </a:stretch>
        </p:blipFill>
        <p:spPr>
          <a:xfrm>
            <a:off x="1929825" y="2005012"/>
            <a:ext cx="8361531" cy="4351338"/>
          </a:xfrm>
          <a:prstGeom prst="rect">
            <a:avLst/>
          </a:prstGeom>
        </p:spPr>
      </p:pic>
    </p:spTree>
    <p:extLst>
      <p:ext uri="{BB962C8B-B14F-4D97-AF65-F5344CB8AC3E}">
        <p14:creationId xmlns:p14="http://schemas.microsoft.com/office/powerpoint/2010/main" val="184416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248729" y="214656"/>
            <a:ext cx="6127666" cy="819150"/>
          </a:xfrm>
        </p:spPr>
        <p:txBody>
          <a:bodyPr>
            <a:normAutofit/>
          </a:bodyPr>
          <a:lstStyle/>
          <a:p>
            <a:r>
              <a:rPr lang="en-US" sz="3200" b="1" dirty="0"/>
              <a:t>RSRM </a:t>
            </a:r>
            <a:r>
              <a:rPr lang="en-US" sz="3200" b="1" dirty="0" err="1"/>
              <a:t>Ultrasonics</a:t>
            </a:r>
            <a:r>
              <a:rPr lang="en-US" sz="3200" b="1" dirty="0"/>
              <a:t> Technologies</a:t>
            </a:r>
          </a:p>
        </p:txBody>
      </p:sp>
      <p:sp>
        <p:nvSpPr>
          <p:cNvPr id="5" name="Inhaltsplatzhalter 4"/>
          <p:cNvSpPr>
            <a:spLocks noGrp="1"/>
          </p:cNvSpPr>
          <p:nvPr>
            <p:ph idx="1"/>
          </p:nvPr>
        </p:nvSpPr>
        <p:spPr>
          <a:xfrm>
            <a:off x="973777" y="1270660"/>
            <a:ext cx="10380024" cy="5094513"/>
          </a:xfrm>
        </p:spPr>
        <p:txBody>
          <a:bodyPr>
            <a:normAutofit/>
          </a:bodyPr>
          <a:lstStyle/>
          <a:p>
            <a:pPr marL="0" indent="0">
              <a:buNone/>
            </a:pPr>
            <a:r>
              <a:rPr lang="en-US" dirty="0"/>
              <a:t>RSRM </a:t>
            </a:r>
            <a:r>
              <a:rPr lang="en-US" dirty="0" err="1"/>
              <a:t>Ultrasonics</a:t>
            </a:r>
            <a:r>
              <a:rPr lang="en-US" dirty="0"/>
              <a:t> offers a unique method for the identification, removal and monitoring of residual stresses in both ferrous and non-ferrous metals.</a:t>
            </a:r>
          </a:p>
        </p:txBody>
      </p:sp>
      <p:sp>
        <p:nvSpPr>
          <p:cNvPr id="7" name="Foliennummernplatzhalter 6"/>
          <p:cNvSpPr>
            <a:spLocks noGrp="1"/>
          </p:cNvSpPr>
          <p:nvPr>
            <p:ph type="sldNum" sz="quarter" idx="12"/>
          </p:nvPr>
        </p:nvSpPr>
        <p:spPr/>
        <p:txBody>
          <a:bodyPr/>
          <a:lstStyle/>
          <a:p>
            <a:fld id="{D0CAA503-A6FB-4CED-8023-C99A01E2B68A}" type="slidenum">
              <a:rPr lang="en-US" b="1" smtClean="0"/>
              <a:t>5</a:t>
            </a:fld>
            <a:endParaRPr lang="en-US" b="1" dirty="0"/>
          </a:p>
        </p:txBody>
      </p:sp>
      <p:pic>
        <p:nvPicPr>
          <p:cNvPr id="2" name="Grafik 1"/>
          <p:cNvPicPr>
            <a:picLocks noChangeAspect="1"/>
          </p:cNvPicPr>
          <p:nvPr/>
        </p:nvPicPr>
        <p:blipFill>
          <a:blip r:embed="rId3"/>
          <a:stretch>
            <a:fillRect/>
          </a:stretch>
        </p:blipFill>
        <p:spPr>
          <a:xfrm>
            <a:off x="973777" y="2762024"/>
            <a:ext cx="4904510" cy="2747220"/>
          </a:xfrm>
          <a:prstGeom prst="rect">
            <a:avLst/>
          </a:prstGeom>
        </p:spPr>
      </p:pic>
      <p:sp>
        <p:nvSpPr>
          <p:cNvPr id="8" name="Textfeld 7"/>
          <p:cNvSpPr txBox="1"/>
          <p:nvPr/>
        </p:nvSpPr>
        <p:spPr>
          <a:xfrm>
            <a:off x="1152402" y="5675598"/>
            <a:ext cx="5022767" cy="461665"/>
          </a:xfrm>
          <a:prstGeom prst="rect">
            <a:avLst/>
          </a:prstGeom>
          <a:noFill/>
        </p:spPr>
        <p:txBody>
          <a:bodyPr wrap="square" rtlCol="0">
            <a:spAutoFit/>
          </a:bodyPr>
          <a:lstStyle/>
          <a:p>
            <a:r>
              <a:rPr lang="en-US" sz="2400" dirty="0"/>
              <a:t>RSRM high-power ultrasonic generator </a:t>
            </a:r>
          </a:p>
        </p:txBody>
      </p:sp>
      <p:pic>
        <p:nvPicPr>
          <p:cNvPr id="9" name="Grafik 8"/>
          <p:cNvPicPr>
            <a:picLocks noChangeAspect="1"/>
          </p:cNvPicPr>
          <p:nvPr/>
        </p:nvPicPr>
        <p:blipFill>
          <a:blip r:embed="rId4"/>
          <a:stretch>
            <a:fillRect/>
          </a:stretch>
        </p:blipFill>
        <p:spPr>
          <a:xfrm>
            <a:off x="6425047" y="2634780"/>
            <a:ext cx="4607130" cy="2743934"/>
          </a:xfrm>
          <a:prstGeom prst="rect">
            <a:avLst/>
          </a:prstGeom>
        </p:spPr>
      </p:pic>
      <p:sp>
        <p:nvSpPr>
          <p:cNvPr id="10" name="Textfeld 9"/>
          <p:cNvSpPr txBox="1"/>
          <p:nvPr/>
        </p:nvSpPr>
        <p:spPr>
          <a:xfrm>
            <a:off x="6331033" y="5672104"/>
            <a:ext cx="5659684" cy="461665"/>
          </a:xfrm>
          <a:prstGeom prst="rect">
            <a:avLst/>
          </a:prstGeom>
          <a:noFill/>
        </p:spPr>
        <p:txBody>
          <a:bodyPr wrap="square" rtlCol="0">
            <a:spAutoFit/>
          </a:bodyPr>
          <a:lstStyle/>
          <a:p>
            <a:r>
              <a:rPr lang="en-US" sz="2400" dirty="0"/>
              <a:t>Indication of stresses in welded structure </a:t>
            </a:r>
          </a:p>
        </p:txBody>
      </p:sp>
      <p:pic>
        <p:nvPicPr>
          <p:cNvPr id="3" name="Grafik 2"/>
          <p:cNvPicPr>
            <a:picLocks noChangeAspect="1"/>
          </p:cNvPicPr>
          <p:nvPr/>
        </p:nvPicPr>
        <p:blipFill>
          <a:blip r:embed="rId5"/>
          <a:stretch>
            <a:fillRect/>
          </a:stretch>
        </p:blipFill>
        <p:spPr>
          <a:xfrm>
            <a:off x="1055863" y="265643"/>
            <a:ext cx="1146147" cy="768163"/>
          </a:xfrm>
          <a:prstGeom prst="rect">
            <a:avLst/>
          </a:prstGeom>
        </p:spPr>
      </p:pic>
    </p:spTree>
    <p:extLst>
      <p:ext uri="{BB962C8B-B14F-4D97-AF65-F5344CB8AC3E}">
        <p14:creationId xmlns:p14="http://schemas.microsoft.com/office/powerpoint/2010/main" val="920055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763982" y="179025"/>
            <a:ext cx="8589818" cy="819150"/>
          </a:xfrm>
        </p:spPr>
        <p:txBody>
          <a:bodyPr>
            <a:normAutofit fontScale="90000"/>
          </a:bodyPr>
          <a:lstStyle/>
          <a:p>
            <a:r>
              <a:rPr lang="en-US" sz="3200" b="1" dirty="0"/>
              <a:t>Measurement Technologies of Residual </a:t>
            </a:r>
            <a:r>
              <a:rPr lang="en-US" sz="3200" b="1" dirty="0" smtClean="0"/>
              <a:t>Stress in metals</a:t>
            </a:r>
            <a:endParaRPr lang="en-US" sz="3200" b="1" dirty="0"/>
          </a:p>
        </p:txBody>
      </p:sp>
      <p:sp>
        <p:nvSpPr>
          <p:cNvPr id="5" name="Inhaltsplatzhalter 4"/>
          <p:cNvSpPr>
            <a:spLocks noGrp="1"/>
          </p:cNvSpPr>
          <p:nvPr>
            <p:ph idx="1"/>
          </p:nvPr>
        </p:nvSpPr>
        <p:spPr>
          <a:xfrm>
            <a:off x="973777" y="1270660"/>
            <a:ext cx="10380024" cy="5094513"/>
          </a:xfrm>
        </p:spPr>
        <p:txBody>
          <a:bodyPr>
            <a:normAutofit/>
          </a:bodyPr>
          <a:lstStyle/>
          <a:p>
            <a:pPr marL="0" indent="0">
              <a:buNone/>
            </a:pPr>
            <a:endParaRPr lang="en-US" dirty="0"/>
          </a:p>
        </p:txBody>
      </p:sp>
      <p:sp>
        <p:nvSpPr>
          <p:cNvPr id="7" name="Foliennummernplatzhalter 6"/>
          <p:cNvSpPr>
            <a:spLocks noGrp="1"/>
          </p:cNvSpPr>
          <p:nvPr>
            <p:ph type="sldNum" sz="quarter" idx="12"/>
          </p:nvPr>
        </p:nvSpPr>
        <p:spPr/>
        <p:txBody>
          <a:bodyPr/>
          <a:lstStyle/>
          <a:p>
            <a:fld id="{D0CAA503-A6FB-4CED-8023-C99A01E2B68A}" type="slidenum">
              <a:rPr lang="en-US" b="1" smtClean="0"/>
              <a:t>6</a:t>
            </a:fld>
            <a:endParaRPr lang="en-US" b="1" dirty="0"/>
          </a:p>
        </p:txBody>
      </p:sp>
      <p:pic>
        <p:nvPicPr>
          <p:cNvPr id="3" name="Grafik 2"/>
          <p:cNvPicPr>
            <a:picLocks noChangeAspect="1"/>
          </p:cNvPicPr>
          <p:nvPr/>
        </p:nvPicPr>
        <p:blipFill>
          <a:blip r:embed="rId3"/>
          <a:stretch>
            <a:fillRect/>
          </a:stretch>
        </p:blipFill>
        <p:spPr>
          <a:xfrm>
            <a:off x="1055863" y="265643"/>
            <a:ext cx="1146147" cy="768163"/>
          </a:xfrm>
          <a:prstGeom prst="rect">
            <a:avLst/>
          </a:prstGeom>
        </p:spPr>
      </p:pic>
    </p:spTree>
    <p:extLst>
      <p:ext uri="{BB962C8B-B14F-4D97-AF65-F5344CB8AC3E}">
        <p14:creationId xmlns:p14="http://schemas.microsoft.com/office/powerpoint/2010/main" val="64024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073236" y="300225"/>
            <a:ext cx="6431973" cy="819150"/>
          </a:xfrm>
        </p:spPr>
        <p:txBody>
          <a:bodyPr>
            <a:normAutofit fontScale="90000"/>
          </a:bodyPr>
          <a:lstStyle/>
          <a:p>
            <a:r>
              <a:rPr lang="en-US" sz="3200" b="1" dirty="0"/>
              <a:t>Intellectual Properties of RSRM </a:t>
            </a:r>
            <a:r>
              <a:rPr lang="en-US" sz="3200" b="1" dirty="0" err="1"/>
              <a:t>Ultrasonics</a:t>
            </a:r>
            <a:r>
              <a:rPr lang="en-US" sz="3200" b="1" dirty="0"/>
              <a:t> </a:t>
            </a:r>
            <a:endParaRPr lang="en-US" sz="3200" b="1" dirty="0"/>
          </a:p>
        </p:txBody>
      </p:sp>
      <p:sp>
        <p:nvSpPr>
          <p:cNvPr id="5" name="Inhaltsplatzhalter 4"/>
          <p:cNvSpPr>
            <a:spLocks noGrp="1"/>
          </p:cNvSpPr>
          <p:nvPr>
            <p:ph idx="1"/>
          </p:nvPr>
        </p:nvSpPr>
        <p:spPr>
          <a:xfrm>
            <a:off x="973777" y="1270660"/>
            <a:ext cx="10380024" cy="5094513"/>
          </a:xfrm>
        </p:spPr>
        <p:txBody>
          <a:bodyPr>
            <a:normAutofit fontScale="85000" lnSpcReduction="20000"/>
          </a:bodyPr>
          <a:lstStyle/>
          <a:p>
            <a:pPr marL="0" indent="0">
              <a:lnSpc>
                <a:spcPct val="160000"/>
              </a:lnSpc>
              <a:buNone/>
            </a:pPr>
            <a:r>
              <a:rPr lang="en-US" sz="2600" dirty="0"/>
              <a:t>RSRM Ultrasonic Technology has developed innovation in </a:t>
            </a:r>
            <a:r>
              <a:rPr lang="en-US" sz="2600" b="1" dirty="0"/>
              <a:t>“Agitation of large and Arbitrary Shaped Metal Objects”, “A new and unique method for Biofouling prevention” </a:t>
            </a:r>
            <a:r>
              <a:rPr lang="en-US" sz="2600" dirty="0"/>
              <a:t>and as well as for a </a:t>
            </a:r>
            <a:r>
              <a:rPr lang="en-US" sz="2600" b="1" dirty="0"/>
              <a:t>“New and Novel Asset Integrity Management System”</a:t>
            </a:r>
          </a:p>
          <a:p>
            <a:pPr marL="0" indent="0">
              <a:buNone/>
            </a:pPr>
            <a:endParaRPr lang="en-US" sz="2400" b="1" dirty="0"/>
          </a:p>
          <a:p>
            <a:pPr marL="0" indent="0">
              <a:buNone/>
            </a:pPr>
            <a:r>
              <a:rPr lang="en-US" sz="2600" b="1" dirty="0"/>
              <a:t>Existing Patents </a:t>
            </a:r>
            <a:endParaRPr lang="en-US" sz="2600" dirty="0"/>
          </a:p>
          <a:p>
            <a:r>
              <a:rPr lang="en-US" sz="1400" dirty="0"/>
              <a:t>2000 EP 1 060 798 A1 “Unidirectional single piston ultrasonic transducer“ </a:t>
            </a:r>
          </a:p>
          <a:p>
            <a:r>
              <a:rPr lang="en-US" sz="1400" dirty="0"/>
              <a:t>2002 EP 1 050 347 A3 “Ultrasonic transducer” </a:t>
            </a:r>
          </a:p>
          <a:p>
            <a:r>
              <a:rPr lang="en-US" sz="1400" dirty="0"/>
              <a:t>2002 EP 1 238 715 A1 “</a:t>
            </a:r>
            <a:r>
              <a:rPr lang="en-US" sz="1400" dirty="0" err="1"/>
              <a:t>Multifrequency</a:t>
            </a:r>
            <a:r>
              <a:rPr lang="en-US" sz="1400" dirty="0"/>
              <a:t> ultrasonic structural actuator” </a:t>
            </a:r>
          </a:p>
          <a:p>
            <a:r>
              <a:rPr lang="en-US" sz="1400" dirty="0"/>
              <a:t>2004 EP1405679 A1 “Linear array of sonic and ultrasonic transducers, assembled in the form of complex, integral tube resonator” </a:t>
            </a:r>
          </a:p>
          <a:p>
            <a:endParaRPr lang="en-US" sz="1400" dirty="0"/>
          </a:p>
          <a:p>
            <a:pPr marL="0" indent="0">
              <a:buNone/>
            </a:pPr>
            <a:r>
              <a:rPr lang="en-US" sz="2600" b="1" dirty="0"/>
              <a:t>Patent Applications </a:t>
            </a:r>
            <a:endParaRPr lang="en-US" sz="2600" dirty="0"/>
          </a:p>
          <a:p>
            <a:r>
              <a:rPr lang="en-US" sz="1400" dirty="0"/>
              <a:t>2017 RSRM-PA-2017-08 “A new and unique method for the production of </a:t>
            </a:r>
            <a:r>
              <a:rPr lang="en-US" sz="1400" dirty="0" err="1"/>
              <a:t>nano</a:t>
            </a:r>
            <a:r>
              <a:rPr lang="en-US" sz="1400" dirty="0"/>
              <a:t>/micro sized particles” </a:t>
            </a:r>
          </a:p>
          <a:p>
            <a:r>
              <a:rPr lang="en-US" sz="1400" dirty="0"/>
              <a:t>2017 RSRM-PA-2017-10 “Resonation of Large and Arbitrary Shaped Objects” </a:t>
            </a:r>
          </a:p>
          <a:p>
            <a:r>
              <a:rPr lang="en-US" sz="1400" dirty="0"/>
              <a:t>2017 RSRM-PA-2017-11 “New Method for the prevention of Biofilm and Algae formation” </a:t>
            </a:r>
          </a:p>
          <a:p>
            <a:r>
              <a:rPr lang="en-US" sz="1400" dirty="0"/>
              <a:t>2018 RSRM-PA-2018-02 “An Acoustic Transducer Antenna” </a:t>
            </a:r>
          </a:p>
        </p:txBody>
      </p:sp>
      <p:sp>
        <p:nvSpPr>
          <p:cNvPr id="7" name="Foliennummernplatzhalter 6"/>
          <p:cNvSpPr>
            <a:spLocks noGrp="1"/>
          </p:cNvSpPr>
          <p:nvPr>
            <p:ph type="sldNum" sz="quarter" idx="12"/>
          </p:nvPr>
        </p:nvSpPr>
        <p:spPr/>
        <p:txBody>
          <a:bodyPr/>
          <a:lstStyle/>
          <a:p>
            <a:fld id="{D0CAA503-A6FB-4CED-8023-C99A01E2B68A}" type="slidenum">
              <a:rPr lang="en-US" b="1" smtClean="0"/>
              <a:t>7</a:t>
            </a:fld>
            <a:endParaRPr lang="en-US" b="1" dirty="0"/>
          </a:p>
        </p:txBody>
      </p:sp>
      <p:pic>
        <p:nvPicPr>
          <p:cNvPr id="2" name="Grafik 1"/>
          <p:cNvPicPr>
            <a:picLocks noChangeAspect="1"/>
          </p:cNvPicPr>
          <p:nvPr/>
        </p:nvPicPr>
        <p:blipFill>
          <a:blip r:embed="rId3"/>
          <a:stretch>
            <a:fillRect/>
          </a:stretch>
        </p:blipFill>
        <p:spPr>
          <a:xfrm>
            <a:off x="973777" y="354055"/>
            <a:ext cx="1146147" cy="768163"/>
          </a:xfrm>
          <a:prstGeom prst="rect">
            <a:avLst/>
          </a:prstGeom>
        </p:spPr>
      </p:pic>
    </p:spTree>
    <p:extLst>
      <p:ext uri="{BB962C8B-B14F-4D97-AF65-F5344CB8AC3E}">
        <p14:creationId xmlns:p14="http://schemas.microsoft.com/office/powerpoint/2010/main" val="360383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367186" y="475735"/>
            <a:ext cx="6127666" cy="819150"/>
          </a:xfrm>
        </p:spPr>
        <p:txBody>
          <a:bodyPr>
            <a:normAutofit fontScale="90000"/>
          </a:bodyPr>
          <a:lstStyle/>
          <a:p>
            <a:r>
              <a:rPr lang="en-US" sz="3600" b="1" dirty="0"/>
              <a:t>Applications in petroleum industrial</a:t>
            </a:r>
          </a:p>
        </p:txBody>
      </p:sp>
      <p:sp>
        <p:nvSpPr>
          <p:cNvPr id="5" name="Inhaltsplatzhalter 4"/>
          <p:cNvSpPr>
            <a:spLocks noGrp="1"/>
          </p:cNvSpPr>
          <p:nvPr>
            <p:ph idx="1"/>
          </p:nvPr>
        </p:nvSpPr>
        <p:spPr>
          <a:xfrm>
            <a:off x="973777" y="1600200"/>
            <a:ext cx="10380024" cy="4764973"/>
          </a:xfrm>
        </p:spPr>
        <p:txBody>
          <a:bodyPr>
            <a:normAutofit/>
          </a:bodyPr>
          <a:lstStyle/>
          <a:p>
            <a:pPr marL="0" indent="0">
              <a:buNone/>
            </a:pPr>
            <a:r>
              <a:rPr lang="en-US" sz="2200" dirty="0"/>
              <a:t>Oil &amp; Gas pipelines and structures are prone to failure due to long standing residual stresses caused by loading as well as from initial welding procedures. </a:t>
            </a:r>
          </a:p>
          <a:p>
            <a:pPr marL="0" indent="0">
              <a:buNone/>
            </a:pPr>
            <a:endParaRPr lang="en-US" dirty="0"/>
          </a:p>
        </p:txBody>
      </p:sp>
      <p:sp>
        <p:nvSpPr>
          <p:cNvPr id="7" name="Foliennummernplatzhalter 6"/>
          <p:cNvSpPr>
            <a:spLocks noGrp="1"/>
          </p:cNvSpPr>
          <p:nvPr>
            <p:ph type="sldNum" sz="quarter" idx="12"/>
          </p:nvPr>
        </p:nvSpPr>
        <p:spPr/>
        <p:txBody>
          <a:bodyPr/>
          <a:lstStyle/>
          <a:p>
            <a:fld id="{D0CAA503-A6FB-4CED-8023-C99A01E2B68A}" type="slidenum">
              <a:rPr lang="en-US" b="1" smtClean="0"/>
              <a:t>8</a:t>
            </a:fld>
            <a:endParaRPr lang="en-US" b="1" dirty="0"/>
          </a:p>
        </p:txBody>
      </p:sp>
      <p:pic>
        <p:nvPicPr>
          <p:cNvPr id="9" name="Grafik 8"/>
          <p:cNvPicPr>
            <a:picLocks noChangeAspect="1"/>
          </p:cNvPicPr>
          <p:nvPr/>
        </p:nvPicPr>
        <p:blipFill>
          <a:blip r:embed="rId3"/>
          <a:stretch>
            <a:fillRect/>
          </a:stretch>
        </p:blipFill>
        <p:spPr>
          <a:xfrm>
            <a:off x="3304689" y="2680392"/>
            <a:ext cx="4781835" cy="3085407"/>
          </a:xfrm>
          <a:prstGeom prst="rect">
            <a:avLst/>
          </a:prstGeom>
        </p:spPr>
      </p:pic>
      <p:pic>
        <p:nvPicPr>
          <p:cNvPr id="2" name="Grafik 1"/>
          <p:cNvPicPr>
            <a:picLocks noChangeAspect="1"/>
          </p:cNvPicPr>
          <p:nvPr/>
        </p:nvPicPr>
        <p:blipFill>
          <a:blip r:embed="rId4"/>
          <a:stretch>
            <a:fillRect/>
          </a:stretch>
        </p:blipFill>
        <p:spPr>
          <a:xfrm>
            <a:off x="973777" y="475735"/>
            <a:ext cx="1146147" cy="768163"/>
          </a:xfrm>
          <a:prstGeom prst="rect">
            <a:avLst/>
          </a:prstGeom>
        </p:spPr>
      </p:pic>
    </p:spTree>
    <p:extLst>
      <p:ext uri="{BB962C8B-B14F-4D97-AF65-F5344CB8AC3E}">
        <p14:creationId xmlns:p14="http://schemas.microsoft.com/office/powerpoint/2010/main" val="305507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667897" y="433611"/>
            <a:ext cx="8685903" cy="819150"/>
          </a:xfrm>
        </p:spPr>
        <p:txBody>
          <a:bodyPr>
            <a:noAutofit/>
          </a:bodyPr>
          <a:lstStyle/>
          <a:p>
            <a:r>
              <a:rPr lang="en-US" sz="3200" b="1" dirty="0"/>
              <a:t>A new and unique method for </a:t>
            </a:r>
            <a:r>
              <a:rPr lang="en-US" sz="3200" b="1" dirty="0" err="1"/>
              <a:t>Biofouling</a:t>
            </a:r>
            <a:r>
              <a:rPr lang="en-US" sz="3200" b="1" dirty="0"/>
              <a:t> prevention </a:t>
            </a:r>
          </a:p>
        </p:txBody>
      </p:sp>
      <p:sp>
        <p:nvSpPr>
          <p:cNvPr id="5" name="Inhaltsplatzhalter 4"/>
          <p:cNvSpPr>
            <a:spLocks noGrp="1"/>
          </p:cNvSpPr>
          <p:nvPr>
            <p:ph idx="1"/>
          </p:nvPr>
        </p:nvSpPr>
        <p:spPr>
          <a:xfrm>
            <a:off x="973777" y="1714500"/>
            <a:ext cx="10380024" cy="4650673"/>
          </a:xfrm>
        </p:spPr>
        <p:txBody>
          <a:bodyPr>
            <a:normAutofit/>
          </a:bodyPr>
          <a:lstStyle/>
          <a:p>
            <a:pPr marL="0" indent="0">
              <a:buNone/>
            </a:pPr>
            <a:r>
              <a:rPr lang="en-US" sz="2200" dirty="0"/>
              <a:t>The patented method reduces fouling on underwater structures, through the use of acoustic vibration / cavitation to destroy, denature and discourage attachment of algae and single-celled organisms. The novel method is far superior to any currently available technology, be it chemical or ultrasonic based. </a:t>
            </a:r>
          </a:p>
          <a:p>
            <a:pPr marL="0" indent="0">
              <a:buNone/>
            </a:pPr>
            <a:endParaRPr lang="en-US" dirty="0"/>
          </a:p>
        </p:txBody>
      </p:sp>
      <p:sp>
        <p:nvSpPr>
          <p:cNvPr id="7" name="Foliennummernplatzhalter 6"/>
          <p:cNvSpPr>
            <a:spLocks noGrp="1"/>
          </p:cNvSpPr>
          <p:nvPr>
            <p:ph type="sldNum" sz="quarter" idx="12"/>
          </p:nvPr>
        </p:nvSpPr>
        <p:spPr/>
        <p:txBody>
          <a:bodyPr/>
          <a:lstStyle/>
          <a:p>
            <a:fld id="{D0CAA503-A6FB-4CED-8023-C99A01E2B68A}" type="slidenum">
              <a:rPr lang="en-US" b="1" smtClean="0"/>
              <a:t>9</a:t>
            </a:fld>
            <a:endParaRPr lang="en-US" b="1" dirty="0"/>
          </a:p>
        </p:txBody>
      </p:sp>
      <p:pic>
        <p:nvPicPr>
          <p:cNvPr id="2" name="Grafik 1"/>
          <p:cNvPicPr>
            <a:picLocks noChangeAspect="1"/>
          </p:cNvPicPr>
          <p:nvPr/>
        </p:nvPicPr>
        <p:blipFill>
          <a:blip r:embed="rId3"/>
          <a:stretch>
            <a:fillRect/>
          </a:stretch>
        </p:blipFill>
        <p:spPr>
          <a:xfrm>
            <a:off x="2485129" y="3290179"/>
            <a:ext cx="7014471" cy="3140310"/>
          </a:xfrm>
          <a:prstGeom prst="rect">
            <a:avLst/>
          </a:prstGeom>
        </p:spPr>
      </p:pic>
      <p:pic>
        <p:nvPicPr>
          <p:cNvPr id="3" name="Grafik 2"/>
          <p:cNvPicPr>
            <a:picLocks noChangeAspect="1"/>
          </p:cNvPicPr>
          <p:nvPr/>
        </p:nvPicPr>
        <p:blipFill>
          <a:blip r:embed="rId4"/>
          <a:stretch>
            <a:fillRect/>
          </a:stretch>
        </p:blipFill>
        <p:spPr>
          <a:xfrm>
            <a:off x="973777" y="484598"/>
            <a:ext cx="1146147" cy="768163"/>
          </a:xfrm>
          <a:prstGeom prst="rect">
            <a:avLst/>
          </a:prstGeom>
        </p:spPr>
      </p:pic>
    </p:spTree>
    <p:extLst>
      <p:ext uri="{BB962C8B-B14F-4D97-AF65-F5344CB8AC3E}">
        <p14:creationId xmlns:p14="http://schemas.microsoft.com/office/powerpoint/2010/main" val="203131908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553</Words>
  <Application>Microsoft Office PowerPoint</Application>
  <PresentationFormat>Breitbild</PresentationFormat>
  <Paragraphs>70</Paragraphs>
  <Slides>9</Slides>
  <Notes>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Calibri Light</vt:lpstr>
      <vt:lpstr>Larissa</vt:lpstr>
      <vt:lpstr>Residual Stress in Materials</vt:lpstr>
      <vt:lpstr>What happened with residual stress?</vt:lpstr>
      <vt:lpstr>Residual Stress release through Ultrasonic Peening</vt:lpstr>
      <vt:lpstr>RSRM Ultrasonics Technologies</vt:lpstr>
      <vt:lpstr>RSRM Ultrasonics Technologies</vt:lpstr>
      <vt:lpstr>Measurement Technologies of Residual Stress in metals</vt:lpstr>
      <vt:lpstr>Intellectual Properties of RSRM Ultrasonics </vt:lpstr>
      <vt:lpstr>Applications in petroleum industrial</vt:lpstr>
      <vt:lpstr>A new and unique method for Biofouling prevention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Residual Stress in Materials</dc:title>
  <dc:creator>swisslai swisslai</dc:creator>
  <cp:lastModifiedBy>swisslai swisslai</cp:lastModifiedBy>
  <cp:revision>41</cp:revision>
  <dcterms:created xsi:type="dcterms:W3CDTF">2018-04-09T13:40:46Z</dcterms:created>
  <dcterms:modified xsi:type="dcterms:W3CDTF">2018-05-07T13:41:31Z</dcterms:modified>
</cp:coreProperties>
</file>